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43" r:id="rId2"/>
    <p:sldId id="336" r:id="rId3"/>
    <p:sldId id="276" r:id="rId4"/>
    <p:sldId id="357" r:id="rId5"/>
    <p:sldId id="366" r:id="rId6"/>
    <p:sldId id="368" r:id="rId7"/>
    <p:sldId id="365" r:id="rId8"/>
    <p:sldId id="275" r:id="rId9"/>
    <p:sldId id="364" r:id="rId10"/>
    <p:sldId id="33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FFFF"/>
    <a:srgbClr val="FDFAEC"/>
    <a:srgbClr val="FDFAEB"/>
    <a:srgbClr val="006CB8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>
        <p:scale>
          <a:sx n="125" d="100"/>
          <a:sy n="125" d="100"/>
        </p:scale>
        <p:origin x="1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46612-6823-4918-9C65-D3E673833B0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2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7E73D7-5770-4429-A471-D04E3B5832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60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110.png"/><Relationship Id="rId3" Type="http://schemas.openxmlformats.org/officeDocument/2006/relationships/image" Target="../media/image12.png"/><Relationship Id="rId7" Type="http://schemas.openxmlformats.org/officeDocument/2006/relationships/image" Target="../media/image50.png"/><Relationship Id="rId12" Type="http://schemas.openxmlformats.org/officeDocument/2006/relationships/image" Target="../media/image10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11" Type="http://schemas.openxmlformats.org/officeDocument/2006/relationships/image" Target="../media/image90.png"/><Relationship Id="rId5" Type="http://schemas.openxmlformats.org/officeDocument/2006/relationships/image" Target="../media/image30.png"/><Relationship Id="rId10" Type="http://schemas.openxmlformats.org/officeDocument/2006/relationships/image" Target="../media/image11.png"/><Relationship Id="rId4" Type="http://schemas.openxmlformats.org/officeDocument/2006/relationships/image" Target="../media/image20.png"/><Relationship Id="rId9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13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.png"/><Relationship Id="rId5" Type="http://schemas.openxmlformats.org/officeDocument/2006/relationships/image" Target="../media/image31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396, #3-14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76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 5a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Solving Rational Equations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by Cross Multiplying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Solve rational equations by cross multiplying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Cross multiplying, p. 392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2DBF4D2-E428-4CF7-B7D8-A566547FD6CE}"/>
              </a:ext>
            </a:extLst>
          </p:cNvPr>
          <p:cNvSpPr/>
          <p:nvPr/>
        </p:nvSpPr>
        <p:spPr>
          <a:xfrm>
            <a:off x="729343" y="905435"/>
            <a:ext cx="762000" cy="5423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157C3D-55AA-4D4C-9126-2E69730FB341}"/>
              </a:ext>
            </a:extLst>
          </p:cNvPr>
          <p:cNvSpPr/>
          <p:nvPr/>
        </p:nvSpPr>
        <p:spPr>
          <a:xfrm>
            <a:off x="729343" y="3927177"/>
            <a:ext cx="990600" cy="4379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7CDEE5-D828-45A0-8D12-CE03FB2801E1}"/>
                  </a:ext>
                </a:extLst>
              </p:cNvPr>
              <p:cNvSpPr txBox="1"/>
              <p:nvPr/>
            </p:nvSpPr>
            <p:spPr>
              <a:xfrm>
                <a:off x="286871" y="376518"/>
                <a:ext cx="3747247" cy="4869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How would you solve the following?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b="0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7CDEE5-D828-45A0-8D12-CE03FB280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71" y="376518"/>
                <a:ext cx="3747247" cy="4869538"/>
              </a:xfrm>
              <a:prstGeom prst="rect">
                <a:avLst/>
              </a:prstGeom>
              <a:blipFill>
                <a:blip r:embed="rId2"/>
                <a:stretch>
                  <a:fillRect l="-1301" t="-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1C7CAA28-047D-4535-86D5-7F4EAA08299C}"/>
              </a:ext>
            </a:extLst>
          </p:cNvPr>
          <p:cNvSpPr/>
          <p:nvPr/>
        </p:nvSpPr>
        <p:spPr>
          <a:xfrm>
            <a:off x="1491343" y="905435"/>
            <a:ext cx="1738514" cy="5423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026395-ADC6-4816-81A8-2C0B71587A00}"/>
                  </a:ext>
                </a:extLst>
              </p:cNvPr>
              <p:cNvSpPr txBox="1"/>
              <p:nvPr/>
            </p:nvSpPr>
            <p:spPr>
              <a:xfrm>
                <a:off x="2563907" y="1568824"/>
                <a:ext cx="3442447" cy="3372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Multiply both sides by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Simplify</a:t>
                </a: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Multiply both sides by 4</a:t>
                </a:r>
              </a:p>
              <a:p>
                <a:pPr>
                  <a:lnSpc>
                    <a:spcPct val="30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Simplify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>
                    <a:solidFill>
                      <a:srgbClr val="FF0000"/>
                    </a:solidFill>
                  </a:rPr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, divide both sides by 5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026395-ADC6-4816-81A8-2C0B71587A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907" y="1568824"/>
                <a:ext cx="3442447" cy="3372655"/>
              </a:xfrm>
              <a:prstGeom prst="rect">
                <a:avLst/>
              </a:prstGeom>
              <a:blipFill>
                <a:blip r:embed="rId3"/>
                <a:stretch>
                  <a:fillRect l="-1596" b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BF4E00-4839-4AF7-8E04-03309E9BAEB9}"/>
                  </a:ext>
                </a:extLst>
              </p:cNvPr>
              <p:cNvSpPr txBox="1"/>
              <p:nvPr/>
            </p:nvSpPr>
            <p:spPr>
              <a:xfrm>
                <a:off x="7064188" y="905435"/>
                <a:ext cx="1559861" cy="309652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Check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f>
                            <m:fPr>
                              <m:type m:val="skw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BF4E00-4839-4AF7-8E04-03309E9BA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188" y="905435"/>
                <a:ext cx="1559861" cy="3096522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97D17BC-723E-4398-B714-705E731F94D7}"/>
              </a:ext>
            </a:extLst>
          </p:cNvPr>
          <p:cNvSpPr txBox="1"/>
          <p:nvPr/>
        </p:nvSpPr>
        <p:spPr>
          <a:xfrm>
            <a:off x="7965312" y="3219291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E21D18-D6FA-4866-88FF-BE5ED6BC7A25}"/>
              </a:ext>
            </a:extLst>
          </p:cNvPr>
          <p:cNvSpPr txBox="1"/>
          <p:nvPr/>
        </p:nvSpPr>
        <p:spPr>
          <a:xfrm>
            <a:off x="6185648" y="4616823"/>
            <a:ext cx="5629835" cy="194095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Notice what we did: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multiplied both sides by the left denominator…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and we multiplied both sides by the right denominator.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We </a:t>
            </a:r>
            <a:r>
              <a:rPr lang="en-US" b="1" i="1" dirty="0"/>
              <a:t>CROSS MULTIPLIED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214927B-0518-4250-9F5D-83DBB4443E0B}"/>
              </a:ext>
            </a:extLst>
          </p:cNvPr>
          <p:cNvCxnSpPr/>
          <p:nvPr/>
        </p:nvCxnSpPr>
        <p:spPr>
          <a:xfrm>
            <a:off x="986118" y="1039906"/>
            <a:ext cx="259976" cy="2868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7726992-A303-44C1-A36D-54BD8E8D7D70}"/>
              </a:ext>
            </a:extLst>
          </p:cNvPr>
          <p:cNvCxnSpPr>
            <a:cxnSpLocks/>
          </p:cNvCxnSpPr>
          <p:nvPr/>
        </p:nvCxnSpPr>
        <p:spPr>
          <a:xfrm flipV="1">
            <a:off x="995083" y="1039908"/>
            <a:ext cx="259976" cy="2868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1203C1-4852-40CD-9B38-8E1B7169D6F5}"/>
                  </a:ext>
                </a:extLst>
              </p:cNvPr>
              <p:cNvSpPr txBox="1"/>
              <p:nvPr/>
            </p:nvSpPr>
            <p:spPr>
              <a:xfrm>
                <a:off x="1520799" y="984979"/>
                <a:ext cx="1709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3∙4=5∙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71203C1-4852-40CD-9B38-8E1B7169D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799" y="984979"/>
                <a:ext cx="170905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EE8A089D-6E4B-4127-B4BB-5EC678F26821}"/>
              </a:ext>
            </a:extLst>
          </p:cNvPr>
          <p:cNvGrpSpPr/>
          <p:nvPr/>
        </p:nvGrpSpPr>
        <p:grpSpPr>
          <a:xfrm>
            <a:off x="1784350" y="984979"/>
            <a:ext cx="2651898" cy="3598765"/>
            <a:chOff x="1784350" y="984979"/>
            <a:chExt cx="2651898" cy="3598765"/>
          </a:xfrm>
        </p:grpSpPr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A7F5D9C9-BC5A-4BC7-92F4-1DF41DD12AB4}"/>
                </a:ext>
              </a:extLst>
            </p:cNvPr>
            <p:cNvSpPr/>
            <p:nvPr/>
          </p:nvSpPr>
          <p:spPr>
            <a:xfrm>
              <a:off x="1858895" y="1211089"/>
              <a:ext cx="2577353" cy="3372655"/>
            </a:xfrm>
            <a:prstGeom prst="arc">
              <a:avLst>
                <a:gd name="adj1" fmla="val 16256923"/>
                <a:gd name="adj2" fmla="val 21308128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9D1B5AFB-FF51-456C-ABA6-527D096DAC0F}"/>
                </a:ext>
              </a:extLst>
            </p:cNvPr>
            <p:cNvSpPr/>
            <p:nvPr/>
          </p:nvSpPr>
          <p:spPr>
            <a:xfrm flipV="1">
              <a:off x="1858895" y="984979"/>
              <a:ext cx="2577353" cy="3372655"/>
            </a:xfrm>
            <a:prstGeom prst="arc">
              <a:avLst>
                <a:gd name="adj1" fmla="val 15985096"/>
                <a:gd name="adj2" fmla="val 21308128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03E547B-43CC-4F57-A584-837066654C7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784350" y="4175125"/>
              <a:ext cx="1259088" cy="17570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882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5" grpId="0" animBg="1"/>
      <p:bldP spid="6" grpId="0" animBg="1"/>
      <p:bldP spid="7" grpId="0"/>
      <p:bldP spid="8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6D7CE8-2673-497C-8BD9-999131B51383}"/>
              </a:ext>
            </a:extLst>
          </p:cNvPr>
          <p:cNvSpPr txBox="1"/>
          <p:nvPr/>
        </p:nvSpPr>
        <p:spPr>
          <a:xfrm>
            <a:off x="243840" y="289560"/>
            <a:ext cx="8077200" cy="4927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Cross Multiplication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IMPORTANT: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only be a single fraction on the left…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…and a single fraction on the right.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Multiple each side by the denominator from the other side.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IMPORTANT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i="1" dirty="0"/>
              <a:t>ALWAYS</a:t>
            </a:r>
            <a:r>
              <a:rPr lang="en-US" dirty="0"/>
              <a:t> check your answer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a few days we will see why!!!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4E99326-60F6-45BE-AEC4-2BBA83842D88}"/>
              </a:ext>
            </a:extLst>
          </p:cNvPr>
          <p:cNvCxnSpPr/>
          <p:nvPr/>
        </p:nvCxnSpPr>
        <p:spPr>
          <a:xfrm>
            <a:off x="1108038" y="3181126"/>
            <a:ext cx="259976" cy="2868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2909C2-7620-4D67-AF41-54978FEF9D46}"/>
              </a:ext>
            </a:extLst>
          </p:cNvPr>
          <p:cNvCxnSpPr>
            <a:cxnSpLocks/>
          </p:cNvCxnSpPr>
          <p:nvPr/>
        </p:nvCxnSpPr>
        <p:spPr>
          <a:xfrm flipV="1">
            <a:off x="1117003" y="3181128"/>
            <a:ext cx="259976" cy="28687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B9B672-5BE5-4647-89B3-F02CE708E449}"/>
                  </a:ext>
                </a:extLst>
              </p:cNvPr>
              <p:cNvSpPr txBox="1"/>
              <p:nvPr/>
            </p:nvSpPr>
            <p:spPr>
              <a:xfrm>
                <a:off x="1581759" y="3126199"/>
                <a:ext cx="17090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B9B672-5BE5-4647-89B3-F02CE708E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759" y="3126199"/>
                <a:ext cx="1709058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AA2D67-4E5E-43A6-B294-EE97D2062F2A}"/>
                  </a:ext>
                </a:extLst>
              </p:cNvPr>
              <p:cNvSpPr/>
              <p:nvPr/>
            </p:nvSpPr>
            <p:spPr>
              <a:xfrm>
                <a:off x="866554" y="2773788"/>
                <a:ext cx="797591" cy="881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9AA2D67-4E5E-43A6-B294-EE97D2062F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54" y="2773788"/>
                <a:ext cx="797591" cy="881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A690E1B0-AF60-4729-82B8-785BD12DC80F}"/>
              </a:ext>
            </a:extLst>
          </p:cNvPr>
          <p:cNvSpPr/>
          <p:nvPr/>
        </p:nvSpPr>
        <p:spPr>
          <a:xfrm>
            <a:off x="1752600" y="690295"/>
            <a:ext cx="6316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only works when you have one fraction equal to another fraction.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78A2B4-2287-462E-99EE-D7E1480B9C8E}"/>
                  </a:ext>
                </a:extLst>
              </p:cNvPr>
              <p:cNvSpPr/>
              <p:nvPr/>
            </p:nvSpPr>
            <p:spPr>
              <a:xfrm>
                <a:off x="1805916" y="3125610"/>
                <a:ext cx="66236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3∙4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678A2B4-2287-462E-99EE-D7E1480B9C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916" y="3125610"/>
                <a:ext cx="6623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F0979CC-7C7A-4760-A639-BC041A2EFFEC}"/>
                  </a:ext>
                </a:extLst>
              </p:cNvPr>
              <p:cNvSpPr/>
              <p:nvPr/>
            </p:nvSpPr>
            <p:spPr>
              <a:xfrm>
                <a:off x="2539656" y="3125610"/>
                <a:ext cx="664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5∙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F0979CC-7C7A-4760-A639-BC041A2EFF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656" y="3125610"/>
                <a:ext cx="66454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3F203E-7F40-4CB1-9759-830C676165E2}"/>
              </a:ext>
            </a:extLst>
          </p:cNvPr>
          <p:cNvCxnSpPr/>
          <p:nvPr/>
        </p:nvCxnSpPr>
        <p:spPr>
          <a:xfrm>
            <a:off x="1922436" y="3429000"/>
            <a:ext cx="41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2B13128-BF7A-4410-8B58-1483CC81079E}"/>
              </a:ext>
            </a:extLst>
          </p:cNvPr>
          <p:cNvCxnSpPr/>
          <p:nvPr/>
        </p:nvCxnSpPr>
        <p:spPr>
          <a:xfrm>
            <a:off x="2666186" y="3429000"/>
            <a:ext cx="41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B86CE64-D55F-4D9E-A07A-B8228F85A323}"/>
                  </a:ext>
                </a:extLst>
              </p:cNvPr>
              <p:cNvSpPr/>
              <p:nvPr/>
            </p:nvSpPr>
            <p:spPr>
              <a:xfrm>
                <a:off x="3030904" y="3125021"/>
                <a:ext cx="13121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4B86CE64-D55F-4D9E-A07A-B8228F85A3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904" y="3125021"/>
                <a:ext cx="13121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8AFC542D-6CA1-47C4-A8EE-91C97A4750EB}"/>
              </a:ext>
            </a:extLst>
          </p:cNvPr>
          <p:cNvSpPr/>
          <p:nvPr/>
        </p:nvSpPr>
        <p:spPr>
          <a:xfrm>
            <a:off x="866554" y="2948940"/>
            <a:ext cx="747391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074FD1-7F30-417C-ADE1-272B547A5851}"/>
              </a:ext>
            </a:extLst>
          </p:cNvPr>
          <p:cNvSpPr/>
          <p:nvPr/>
        </p:nvSpPr>
        <p:spPr>
          <a:xfrm>
            <a:off x="1901767" y="2948940"/>
            <a:ext cx="1191139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11B6F1-8AB1-4AE4-A190-C23A94C2B295}"/>
              </a:ext>
            </a:extLst>
          </p:cNvPr>
          <p:cNvSpPr/>
          <p:nvPr/>
        </p:nvSpPr>
        <p:spPr>
          <a:xfrm>
            <a:off x="3394180" y="2948940"/>
            <a:ext cx="843103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6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89316" y="161337"/>
                <a:ext cx="2823153" cy="60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  <m:r>
                      <a:rPr lang="en-US" sz="2000" b="0" i="0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316" y="161337"/>
                <a:ext cx="2823153" cy="607795"/>
              </a:xfrm>
              <a:prstGeom prst="rect">
                <a:avLst/>
              </a:prstGeom>
              <a:blipFill>
                <a:blip r:embed="rId3"/>
                <a:stretch>
                  <a:fillRect l="-2376" b="-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146183" y="1481097"/>
                <a:ext cx="2017965" cy="607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183" y="1481097"/>
                <a:ext cx="2017965" cy="607795"/>
              </a:xfrm>
              <a:prstGeom prst="rect">
                <a:avLst/>
              </a:prstGeom>
              <a:blipFill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7231753" y="1584939"/>
            <a:ext cx="324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original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12448" y="2253782"/>
                <a:ext cx="30073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3(4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5) </m:t>
                      </m:r>
                      <m:r>
                        <m:rPr>
                          <m:nor/>
                        </m:rPr>
                        <a:rPr lang="en-US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9(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 i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1)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448" y="2253782"/>
                <a:ext cx="3007333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36722" y="2778439"/>
                <a:ext cx="300733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12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15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9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9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6722" y="2778439"/>
                <a:ext cx="3007333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26154" y="3303095"/>
                <a:ext cx="1971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15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9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154" y="3303095"/>
                <a:ext cx="1971264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31660" y="3755993"/>
                <a:ext cx="1971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US" sz="2000" i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6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660" y="3755993"/>
                <a:ext cx="1971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96729" y="4262467"/>
                <a:ext cx="19712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</m:t>
                      </m:r>
                    </m:oMath>
                  </m:oMathPara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729" y="4262467"/>
                <a:ext cx="1971264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231753" y="2253782"/>
            <a:ext cx="1856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multiply.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31753" y="2778439"/>
            <a:ext cx="2560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Distributive Property.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31753" y="3303095"/>
            <a:ext cx="347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9</a:t>
            </a:r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each side.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31753" y="3755993"/>
            <a:ext cx="347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15 from each side.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231753" y="4262467"/>
            <a:ext cx="2995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each side by 3.</a:t>
            </a:r>
          </a:p>
        </p:txBody>
      </p:sp>
      <p:sp>
        <p:nvSpPr>
          <p:cNvPr id="27" name="Isosceles Triangle 26"/>
          <p:cNvSpPr/>
          <p:nvPr/>
        </p:nvSpPr>
        <p:spPr>
          <a:xfrm rot="5400000">
            <a:off x="4015348" y="5529468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99666" y="5466573"/>
            <a:ext cx="690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solution is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−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Check this in the original equation.</a:t>
            </a:r>
          </a:p>
        </p:txBody>
      </p:sp>
      <p:pic>
        <p:nvPicPr>
          <p:cNvPr id="1026" name="Picture 2" descr="\\10.66.3.82\art\ART_WORK_IN_PROCESS\46_Larson Text\Larson Powerpoint project\1_Source Files\Batch 3\Algebra_1\Algebra_1\03\alg1_ch03_PNGs\0304_Check Box_Page132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37" y="2331035"/>
            <a:ext cx="3102842" cy="298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1187" y="2468827"/>
            <a:ext cx="101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20932" y="3035032"/>
                <a:ext cx="2353458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000" b="0" i="0" smtClean="0">
                            <a:solidFill>
                              <a:srgbClr val="ED1C24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000" b="0" i="0" smtClean="0">
                            <a:solidFill>
                              <a:srgbClr val="ED1C24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932" y="3035032"/>
                <a:ext cx="2353458" cy="6569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560381" y="2973867"/>
            <a:ext cx="30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75098" y="3841724"/>
                <a:ext cx="1176729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000" b="0" i="0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US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098" y="3841724"/>
                <a:ext cx="1176729" cy="600614"/>
              </a:xfrm>
              <a:prstGeom prst="rect">
                <a:avLst/>
              </a:prstGeom>
              <a:blipFill>
                <a:blip r:embed="rId12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530401" y="3780559"/>
            <a:ext cx="307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24866" y="4389334"/>
                <a:ext cx="191874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dirty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 </a:t>
                </a:r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3  </a:t>
                </a:r>
                <a:endParaRPr lang="en-US" sz="32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4866" y="4389334"/>
                <a:ext cx="1918748" cy="400110"/>
              </a:xfrm>
              <a:prstGeom prst="rect">
                <a:avLst/>
              </a:prstGeom>
              <a:blipFill rotWithShape="0">
                <a:blip r:embed="rId13"/>
                <a:stretch>
                  <a:fillRect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389316" y="925060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AD7DFE-703A-4D0B-8D3B-D59D1F173D52}"/>
              </a:ext>
            </a:extLst>
          </p:cNvPr>
          <p:cNvSpPr txBox="1"/>
          <p:nvPr/>
        </p:nvSpPr>
        <p:spPr>
          <a:xfrm>
            <a:off x="3740165" y="199073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1BF50D-A994-45F3-A4E3-0FF46912A75D}"/>
              </a:ext>
            </a:extLst>
          </p:cNvPr>
          <p:cNvSpPr txBox="1"/>
          <p:nvPr/>
        </p:nvSpPr>
        <p:spPr>
          <a:xfrm>
            <a:off x="2175636" y="4231677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55709" y="5424379"/>
            <a:ext cx="4169415" cy="428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DCCEC6-C2BB-4420-BFD5-575C5299B544}"/>
              </a:ext>
            </a:extLst>
          </p:cNvPr>
          <p:cNvCxnSpPr/>
          <p:nvPr/>
        </p:nvCxnSpPr>
        <p:spPr>
          <a:xfrm>
            <a:off x="4777740" y="1623060"/>
            <a:ext cx="358140" cy="34674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BA984A-CFAB-40E4-9090-8049D5E0B24A}"/>
              </a:ext>
            </a:extLst>
          </p:cNvPr>
          <p:cNvCxnSpPr>
            <a:cxnSpLocks/>
          </p:cNvCxnSpPr>
          <p:nvPr/>
        </p:nvCxnSpPr>
        <p:spPr>
          <a:xfrm flipH="1">
            <a:off x="4830602" y="1631868"/>
            <a:ext cx="358140" cy="34674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8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/>
      <p:bldP spid="53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9" grpId="0"/>
      <p:bldP spid="4" grpId="0"/>
      <p:bldP spid="33" grpId="0"/>
      <p:bldP spid="5" grpId="0"/>
      <p:bldP spid="35" grpId="0"/>
      <p:bldP spid="36" grpId="0"/>
      <p:bldP spid="37" grpId="0"/>
      <p:bldP spid="30" grpId="0"/>
      <p:bldP spid="7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45855" y="124976"/>
            <a:ext cx="100920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alloy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formed by mixing two or more metals. Sterling silver is an alloy composed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92.5% silver and 7.5% copper by weight. You have 15 ounces of 800 grade silver,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is 80% silver and 20% copper by weight. How much pure silver should you mix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the 800 grade silver to make sterling silver?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7" name="Isosceles Triangle 26"/>
          <p:cNvSpPr/>
          <p:nvPr/>
        </p:nvSpPr>
        <p:spPr>
          <a:xfrm rot="5400000">
            <a:off x="830604" y="6283871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6871" y="6220976"/>
            <a:ext cx="9308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You should mix 25 ounces of pure silver with the 15 ounces of 800 grade silver.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245855" y="2293062"/>
                <a:ext cx="7174156" cy="661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percent of copper in mixture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weight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copper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in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mixture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weight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of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mixture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5" y="2293062"/>
                <a:ext cx="7174156" cy="661335"/>
              </a:xfrm>
              <a:prstGeom prst="rect">
                <a:avLst/>
              </a:prstGeom>
              <a:blipFill>
                <a:blip r:embed="rId3"/>
                <a:stretch>
                  <a:fillRect l="-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2952262" y="3189160"/>
                <a:ext cx="2087756" cy="6081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7.5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prstClr val="black"/>
                        </a:solidFill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(0.2)(15)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15 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prstClr val="black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262" y="3189160"/>
                <a:ext cx="2087756" cy="6081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2084314" y="3862533"/>
                <a:ext cx="32378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7.5(15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)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100(0.2)(15)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314" y="3862533"/>
                <a:ext cx="3237876" cy="400110"/>
              </a:xfrm>
              <a:prstGeom prst="rect">
                <a:avLst/>
              </a:prstGeom>
              <a:blipFill>
                <a:blip r:embed="rId5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783822" y="4914739"/>
                <a:ext cx="18664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7.5</m:t>
                      </m:r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187.5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822" y="4914739"/>
                <a:ext cx="186645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223167" y="3293162"/>
            <a:ext cx="3834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amount of silver added.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3167" y="4362956"/>
            <a:ext cx="1397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223167" y="4914739"/>
            <a:ext cx="3945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112.5 from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499704" y="4362956"/>
                <a:ext cx="32378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112.5 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7.5</m:t>
                      </m:r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300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704" y="4362956"/>
                <a:ext cx="3237876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766900" y="5479703"/>
                <a:ext cx="18664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 i="1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25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900" y="5479703"/>
                <a:ext cx="186645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223167" y="3862533"/>
            <a:ext cx="1917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multiply.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3167" y="5479703"/>
            <a:ext cx="3016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each side by 7.5.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245855" y="1670684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FE056C-E41D-40FD-8B3E-33E17D16AA68}"/>
              </a:ext>
            </a:extLst>
          </p:cNvPr>
          <p:cNvCxnSpPr>
            <a:cxnSpLocks/>
          </p:cNvCxnSpPr>
          <p:nvPr/>
        </p:nvCxnSpPr>
        <p:spPr>
          <a:xfrm flipH="1">
            <a:off x="3466622" y="3346523"/>
            <a:ext cx="358140" cy="34674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571D8D0-69A0-4797-84CA-1173CDD0A652}"/>
              </a:ext>
            </a:extLst>
          </p:cNvPr>
          <p:cNvCxnSpPr>
            <a:cxnSpLocks/>
          </p:cNvCxnSpPr>
          <p:nvPr/>
        </p:nvCxnSpPr>
        <p:spPr>
          <a:xfrm>
            <a:off x="3450904" y="3346523"/>
            <a:ext cx="358140" cy="346749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49" grpId="0"/>
      <p:bldP spid="39" grpId="0"/>
      <p:bldP spid="40" grpId="0"/>
      <p:bldP spid="41" grpId="0"/>
      <p:bldP spid="43" grpId="0"/>
      <p:bldP spid="44" grpId="0"/>
      <p:bldP spid="51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395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Cross Multiplication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IMPORTANT: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only be a single fraction on the left…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…and a single fraction on the right.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Multiple each side by the denominator from the other side.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i="1" dirty="0"/>
              <a:t>ALWAYS</a:t>
            </a:r>
            <a:r>
              <a:rPr lang="en-US" dirty="0"/>
              <a:t> check your answer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 a few days we will see why!!!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594</Words>
  <Application>Microsoft Office PowerPoint</Application>
  <PresentationFormat>Widescreen</PresentationFormat>
  <Paragraphs>117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345</cp:revision>
  <dcterms:created xsi:type="dcterms:W3CDTF">2018-01-02T19:57:38Z</dcterms:created>
  <dcterms:modified xsi:type="dcterms:W3CDTF">2020-04-27T22:55:46Z</dcterms:modified>
</cp:coreProperties>
</file>